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liker" charset="1" panose="00000500000000000000"/>
      <p:regular r:id="rId13"/>
    </p:embeddedFont>
    <p:embeddedFont>
      <p:font typeface="Open Sans" charset="1" panose="00000000000000000000"/>
      <p:regular r:id="rId14"/>
    </p:embeddedFont>
    <p:embeddedFont>
      <p:font typeface="Open Sans Bold" charset="1" panose="00000000000000000000"/>
      <p:regular r:id="rId15"/>
    </p:embeddedFont>
    <p:embeddedFont>
      <p:font typeface="Arimo Bold" charset="1" panose="020B0704020202020204"/>
      <p:regular r:id="rId16"/>
    </p:embeddedFont>
    <p:embeddedFont>
      <p:font typeface="Arimo" charset="1" panose="020B0604020202020204"/>
      <p:regular r:id="rId17"/>
    </p:embeddedFont>
    <p:embeddedFont>
      <p:font typeface="Open Sans Bold Italic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747260"/>
            <a:ext cx="6096000" cy="5539740"/>
          </a:xfrm>
          <a:custGeom>
            <a:avLst/>
            <a:gdLst/>
            <a:ahLst/>
            <a:cxnLst/>
            <a:rect r="r" b="b" t="t" l="l"/>
            <a:pathLst>
              <a:path h="5539740" w="609600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6000" y="4747260"/>
            <a:ext cx="6096000" cy="5539740"/>
          </a:xfrm>
          <a:custGeom>
            <a:avLst/>
            <a:gdLst/>
            <a:ahLst/>
            <a:cxnLst/>
            <a:rect r="r" b="b" t="t" l="l"/>
            <a:pathLst>
              <a:path h="5539740" w="609600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92000" y="4747260"/>
            <a:ext cx="6096000" cy="5539740"/>
          </a:xfrm>
          <a:custGeom>
            <a:avLst/>
            <a:gdLst/>
            <a:ahLst/>
            <a:cxnLst/>
            <a:rect r="r" b="b" t="t" l="l"/>
            <a:pathLst>
              <a:path h="5539740" w="6096000">
                <a:moveTo>
                  <a:pt x="0" y="0"/>
                </a:moveTo>
                <a:lnTo>
                  <a:pt x="6096000" y="0"/>
                </a:lnTo>
                <a:lnTo>
                  <a:pt x="6096000" y="5539740"/>
                </a:lnTo>
                <a:lnTo>
                  <a:pt x="0" y="553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3958" y="425594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02813" y="2416146"/>
            <a:ext cx="13999554" cy="183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6"/>
              </a:lnSpc>
              <a:spcBef>
                <a:spcPct val="0"/>
              </a:spcBef>
            </a:pPr>
            <a:r>
              <a:rPr lang="en-US" sz="10697">
                <a:solidFill>
                  <a:srgbClr val="000000"/>
                </a:solidFill>
                <a:latin typeface="Gliker"/>
              </a:rPr>
              <a:t>Leetcode Strategies</a:t>
            </a:r>
            <a:r>
              <a:rPr lang="en-US" sz="10697">
                <a:solidFill>
                  <a:srgbClr val="000000"/>
                </a:solidFill>
                <a:latin typeface="Gliker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68939" y="3752553"/>
            <a:ext cx="13924925" cy="55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C</a:t>
            </a:r>
            <a:r>
              <a:rPr lang="en-US" sz="2874">
                <a:solidFill>
                  <a:srgbClr val="FFFFFF"/>
                </a:solidFill>
                <a:latin typeface="Open Sans Bold"/>
              </a:rPr>
              <a:t>ontent:</a:t>
            </a: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Unlocking Your Coding Potential (Focuses on personal growth)</a:t>
            </a:r>
          </a:p>
          <a:p>
            <a:pPr algn="l">
              <a:lnSpc>
                <a:spcPts val="4024"/>
              </a:lnSpc>
            </a:pP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Mastering Algorithms and Data Structures (Highlights technical skills)</a:t>
            </a:r>
          </a:p>
          <a:p>
            <a:pPr algn="l">
              <a:lnSpc>
                <a:spcPts val="4024"/>
              </a:lnSpc>
            </a:pP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From Beginner to Pro: A LeetCode Journey (Showcases your experience level)</a:t>
            </a:r>
          </a:p>
          <a:p>
            <a:pPr algn="l">
              <a:lnSpc>
                <a:spcPts val="4024"/>
              </a:lnSpc>
            </a:pPr>
          </a:p>
          <a:p>
            <a:pPr algn="l" marL="620615" indent="-310307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FFFFFF"/>
                </a:solidFill>
                <a:latin typeface="Open Sans"/>
              </a:rPr>
              <a:t>Sharpen Your Skills: LeetCode Strategies for Success (Action-oriented approach)</a:t>
            </a:r>
          </a:p>
          <a:p>
            <a:pPr algn="l">
              <a:lnSpc>
                <a:spcPts val="4024"/>
              </a:lnSpc>
            </a:pPr>
          </a:p>
          <a:p>
            <a:pPr algn="l">
              <a:lnSpc>
                <a:spcPts val="402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68939" y="2084892"/>
            <a:ext cx="16126244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5334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Open Sans Bold"/>
              </a:rPr>
              <a:t>CONQUERING THE CODE: STRATEGIES AND LEARNINGS FROM LEETCODE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6194763">
            <a:off x="16515383" y="-1964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04146">
            <a:off x="10063514" y="-24780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04146">
            <a:off x="-609828" y="8357440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4728" y="6666554"/>
            <a:ext cx="3154572" cy="3189365"/>
          </a:xfrm>
          <a:custGeom>
            <a:avLst/>
            <a:gdLst/>
            <a:ahLst/>
            <a:cxnLst/>
            <a:rect r="r" b="b" t="t" l="l"/>
            <a:pathLst>
              <a:path h="3189365" w="3154572">
                <a:moveTo>
                  <a:pt x="0" y="0"/>
                </a:moveTo>
                <a:lnTo>
                  <a:pt x="3154572" y="0"/>
                </a:lnTo>
                <a:lnTo>
                  <a:pt x="3154572" y="3189365"/>
                </a:lnTo>
                <a:lnTo>
                  <a:pt x="0" y="318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4554" y="762440"/>
            <a:ext cx="7534037" cy="93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9"/>
              </a:lnSpc>
            </a:pPr>
            <a:r>
              <a:rPr lang="en-US" sz="5944" u="sng">
                <a:solidFill>
                  <a:srgbClr val="FFFFFF"/>
                </a:solidFill>
                <a:latin typeface="Open Sans Bold"/>
              </a:rPr>
              <a:t>PROJECT TITLE: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FF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43428"/>
            <a:ext cx="15108108" cy="8122713"/>
            <a:chOff x="0" y="0"/>
            <a:chExt cx="20144145" cy="1083028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836" r="0" b="1836"/>
            <a:stretch>
              <a:fillRect/>
            </a:stretch>
          </p:blipFill>
          <p:spPr>
            <a:xfrm flipH="false" flipV="false">
              <a:off x="0" y="0"/>
              <a:ext cx="20144145" cy="10830284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8236360" y="2020541"/>
            <a:ext cx="1421257" cy="0"/>
          </a:xfrm>
          <a:prstGeom prst="line">
            <a:avLst/>
          </a:prstGeom>
          <a:ln cap="flat" w="38100">
            <a:solidFill>
              <a:srgbClr val="E69E4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9877" y="1785547"/>
            <a:ext cx="16659066" cy="805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3"/>
              </a:lnSpc>
            </a:pPr>
          </a:p>
          <a:p>
            <a:pPr algn="l">
              <a:lnSpc>
                <a:spcPts val="5024"/>
              </a:lnSpc>
            </a:pP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Arimo Bold"/>
              </a:rPr>
              <a:t>Understand the Problem:</a:t>
            </a:r>
            <a:r>
              <a:rPr lang="en-US" sz="3588">
                <a:solidFill>
                  <a:srgbClr val="FFFFFF"/>
                </a:solidFill>
                <a:latin typeface="Arimo"/>
              </a:rPr>
              <a:t> Before coding, grasp inputs, outputs, and edge cases.</a:t>
            </a: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 Bold"/>
              </a:rPr>
              <a:t>Visualize the Solution:</a:t>
            </a:r>
            <a:r>
              <a:rPr lang="en-US" sz="3588">
                <a:solidFill>
                  <a:srgbClr val="FFFFFF"/>
                </a:solidFill>
                <a:latin typeface="Open Sans"/>
              </a:rPr>
              <a:t> Sketch diagrams or use tables to break down complex problems.</a:t>
            </a: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</a:p>
          <a:p>
            <a:pPr algn="l" marL="774792" indent="-387396" lvl="1">
              <a:lnSpc>
                <a:spcPts val="5024"/>
              </a:lnSpc>
              <a:buFont typeface="Arial"/>
              <a:buChar char="•"/>
            </a:pPr>
            <a:r>
              <a:rPr lang="en-US" sz="3588">
                <a:solidFill>
                  <a:srgbClr val="FFFFFF"/>
                </a:solidFill>
                <a:latin typeface="Open Sans Bold"/>
              </a:rPr>
              <a:t>Explore Approaches:</a:t>
            </a:r>
            <a:r>
              <a:rPr lang="en-US" sz="3588">
                <a:solidFill>
                  <a:srgbClr val="FFFFFF"/>
                </a:solidFill>
                <a:latin typeface="Open Sans"/>
              </a:rPr>
              <a:t> Consider alternative algorithms and data structures.</a:t>
            </a: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</a:pPr>
          </a:p>
          <a:p>
            <a:pPr algn="l">
              <a:lnSpc>
                <a:spcPts val="5024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6194763">
            <a:off x="16515383" y="-1964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04146">
            <a:off x="10063514" y="-247809"/>
            <a:ext cx="2123727" cy="2096698"/>
          </a:xfrm>
          <a:custGeom>
            <a:avLst/>
            <a:gdLst/>
            <a:ahLst/>
            <a:cxnLst/>
            <a:rect r="r" b="b" t="t" l="l"/>
            <a:pathLst>
              <a:path h="2096698" w="2123727">
                <a:moveTo>
                  <a:pt x="0" y="0"/>
                </a:moveTo>
                <a:lnTo>
                  <a:pt x="2123727" y="0"/>
                </a:lnTo>
                <a:lnTo>
                  <a:pt x="2123727" y="2096698"/>
                </a:lnTo>
                <a:lnTo>
                  <a:pt x="0" y="2096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26290" y="0"/>
            <a:ext cx="18714290" cy="10287000"/>
          </a:xfrm>
          <a:custGeom>
            <a:avLst/>
            <a:gdLst/>
            <a:ahLst/>
            <a:cxnLst/>
            <a:rect r="r" b="b" t="t" l="l"/>
            <a:pathLst>
              <a:path h="10287000" w="18714290">
                <a:moveTo>
                  <a:pt x="0" y="0"/>
                </a:moveTo>
                <a:lnTo>
                  <a:pt x="18714290" y="0"/>
                </a:lnTo>
                <a:lnTo>
                  <a:pt x="187142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-10530" r="0" b="-1053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4554" y="762440"/>
            <a:ext cx="14768300" cy="189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9"/>
              </a:lnSpc>
            </a:pPr>
            <a:r>
              <a:rPr lang="en-US" sz="5944" u="sng">
                <a:solidFill>
                  <a:srgbClr val="FFFFFF"/>
                </a:solidFill>
                <a:latin typeface="Open Sans Bold"/>
              </a:rPr>
              <a:t>TITLE: SHARPENING YOUR PROBLEM-SOLVING SKILLS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7388" y="0"/>
            <a:ext cx="10449662" cy="10287000"/>
            <a:chOff x="0" y="0"/>
            <a:chExt cx="1393288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7144" r="0" b="17144"/>
            <a:stretch>
              <a:fillRect/>
            </a:stretch>
          </p:blipFill>
          <p:spPr>
            <a:xfrm flipH="false" flipV="false">
              <a:off x="0" y="0"/>
              <a:ext cx="1393288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352310" y="2582446"/>
            <a:ext cx="1421257" cy="0"/>
          </a:xfrm>
          <a:prstGeom prst="line">
            <a:avLst/>
          </a:prstGeom>
          <a:ln cap="flat" w="38100">
            <a:solidFill>
              <a:srgbClr val="E69E4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40716" y="278811"/>
            <a:ext cx="6221121" cy="213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>
                <a:solidFill>
                  <a:srgbClr val="FFFFFF"/>
                </a:solidFill>
                <a:latin typeface="Open Sans Bold Italics"/>
              </a:rPr>
              <a:t>TITLE: LEETCODE TIPS FOR EFFECTIVE LEARNING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612837" y="-442159"/>
            <a:ext cx="8184278" cy="10311818"/>
            <a:chOff x="0" y="0"/>
            <a:chExt cx="10912371" cy="137490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10912371" cy="1667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</a:p>
            <a:p>
              <a:pPr algn="l">
                <a:lnSpc>
                  <a:spcPts val="5040"/>
                </a:lnSpc>
              </a:pPr>
            </a:p>
            <a:p>
              <a:pPr algn="l">
                <a:lnSpc>
                  <a:spcPts val="1680"/>
                </a:lnSpc>
              </a:pPr>
            </a:p>
            <a:p>
              <a:pPr algn="l">
                <a:lnSpc>
                  <a:spcPts val="168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50423" y="4447823"/>
              <a:ext cx="7631608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39638" y="5410271"/>
              <a:ext cx="9694928" cy="8338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Master Basics First:</a:t>
              </a:r>
              <a:r>
                <a:rPr lang="en-US" sz="2400">
                  <a:solidFill>
                    <a:srgbClr val="FFFFFF"/>
                  </a:solidFill>
                  <a:latin typeface="Open Sans"/>
                </a:rPr>
                <a:t> Focus on core algorithms and data structures before jumping in 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Practice Makes Perfect:</a:t>
              </a:r>
              <a:r>
                <a:rPr lang="en-US" sz="2400">
                  <a:solidFill>
                    <a:srgbClr val="FFFFFF"/>
                  </a:solidFill>
                  <a:latin typeface="Open Sans"/>
                </a:rPr>
                <a:t> Set dedicated time for regular LeetCode practice.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Learn from Mistakes:</a:t>
              </a:r>
              <a:r>
                <a:rPr lang="en-US" sz="2400">
                  <a:solidFill>
                    <a:srgbClr val="FFFFFF"/>
                  </a:solidFill>
                  <a:latin typeface="Open Sans"/>
                </a:rPr>
                <a:t> Analyze errors, review discussions, and use online resources.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1036320" indent="-345440" lvl="2">
                <a:lnSpc>
                  <a:spcPts val="3359"/>
                </a:lnSpc>
                <a:buFont typeface="Arial"/>
                <a:buChar char="⚬"/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Join the Community:</a:t>
              </a:r>
              <a:r>
                <a:rPr lang="en-US" sz="2400">
                  <a:solidFill>
                    <a:srgbClr val="FFFFFF"/>
                  </a:solidFill>
                  <a:latin typeface="Open Sans"/>
                </a:rPr>
                <a:t> Leverage LeetCode's community for discussions and learning.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FF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93116" y="657737"/>
            <a:ext cx="397367" cy="28996"/>
            <a:chOff x="0" y="0"/>
            <a:chExt cx="128243" cy="9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E69E4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408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50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42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985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</a:rPr>
              <a:t>Home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426058" y="0"/>
            <a:ext cx="10338663" cy="10338663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57209" y="2170391"/>
            <a:ext cx="807124" cy="807124"/>
            <a:chOff x="0" y="0"/>
            <a:chExt cx="1076166" cy="107616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076166" cy="107616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69995" y="277692"/>
              <a:ext cx="736175" cy="482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212">
                  <a:solidFill>
                    <a:srgbClr val="FFFFFF"/>
                  </a:solidFill>
                  <a:latin typeface="Open Sans Bold"/>
                </a:rPr>
                <a:t>01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5138" y="5793462"/>
            <a:ext cx="807124" cy="807124"/>
            <a:chOff x="0" y="0"/>
            <a:chExt cx="1076166" cy="107616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076166" cy="107616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69995" y="374438"/>
              <a:ext cx="736175" cy="482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6"/>
                </a:lnSpc>
                <a:spcBef>
                  <a:spcPct val="0"/>
                </a:spcBef>
              </a:pPr>
              <a:r>
                <a:rPr lang="en-US" sz="2212">
                  <a:solidFill>
                    <a:srgbClr val="FFFFFF"/>
                  </a:solidFill>
                  <a:latin typeface="Open Sans Bold"/>
                </a:rPr>
                <a:t>02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25138" y="1861542"/>
            <a:ext cx="8620386" cy="393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u="sng">
                <a:solidFill>
                  <a:srgbClr val="000000"/>
                </a:solidFill>
                <a:latin typeface="Open Sans Bold"/>
              </a:rPr>
              <a:t>Enhanced Problem-Solving Skills: 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By tackling a variety of coding challenges, you'll develop the ability to approach new problems with a structured and analytical approach.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706058" y="5726787"/>
            <a:ext cx="6458545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u="sng">
                <a:solidFill>
                  <a:srgbClr val="000000"/>
                </a:solidFill>
                <a:latin typeface="Open Sans Bold"/>
              </a:rPr>
              <a:t>Stronger Algorithm and Data Structure Expertise: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60772" y="7386681"/>
            <a:ext cx="7828945" cy="2644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394" indent="-431798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000000"/>
                </a:solidFill>
                <a:latin typeface="Open Sans"/>
              </a:rPr>
              <a:t>LeetCode problems provide practical application for theoretical concepts, solidifying your understanding of data structures.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05507"/>
            <a:ext cx="6221121" cy="141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4"/>
              </a:lnSpc>
            </a:pPr>
            <a:r>
              <a:rPr lang="en-US" sz="4444">
                <a:solidFill>
                  <a:srgbClr val="000000"/>
                </a:solidFill>
                <a:latin typeface="Open Sans Bold Italics"/>
              </a:rPr>
              <a:t>TITLE: THE REWARDS OF LEETCODE PRACTICE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FF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53912" y="0"/>
            <a:ext cx="9653138" cy="10287000"/>
            <a:chOff x="0" y="0"/>
            <a:chExt cx="1287085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681" t="0" r="18681" b="0"/>
            <a:stretch>
              <a:fillRect/>
            </a:stretch>
          </p:blipFill>
          <p:spPr>
            <a:xfrm flipH="false" flipV="false">
              <a:off x="0" y="0"/>
              <a:ext cx="12870851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7395183" y="9405789"/>
            <a:ext cx="911867" cy="900261"/>
          </a:xfrm>
          <a:custGeom>
            <a:avLst/>
            <a:gdLst/>
            <a:ahLst/>
            <a:cxnLst/>
            <a:rect r="r" b="b" t="t" l="l"/>
            <a:pathLst>
              <a:path h="900261" w="911867">
                <a:moveTo>
                  <a:pt x="0" y="0"/>
                </a:moveTo>
                <a:lnTo>
                  <a:pt x="911867" y="0"/>
                </a:lnTo>
                <a:lnTo>
                  <a:pt x="911867" y="900261"/>
                </a:lnTo>
                <a:lnTo>
                  <a:pt x="0" y="9002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29514" y="3316416"/>
            <a:ext cx="13448796" cy="3273448"/>
            <a:chOff x="0" y="0"/>
            <a:chExt cx="17931729" cy="43645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7931729" cy="3009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79"/>
                </a:lnSpc>
              </a:pPr>
              <a:r>
                <a:rPr lang="en-US" sz="14393">
                  <a:solidFill>
                    <a:srgbClr val="000000"/>
                  </a:solidFill>
                  <a:latin typeface="Open Sans Bold"/>
                </a:rPr>
                <a:t>THANK YOU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0" y="4282347"/>
              <a:ext cx="6136383" cy="0"/>
            </a:xfrm>
            <a:prstGeom prst="line">
              <a:avLst/>
            </a:prstGeom>
            <a:ln cap="flat" w="164500">
              <a:solidFill>
                <a:srgbClr val="E69E4A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44265" y="7885335"/>
            <a:ext cx="2745930" cy="2745930"/>
          </a:xfrm>
          <a:custGeom>
            <a:avLst/>
            <a:gdLst/>
            <a:ahLst/>
            <a:cxnLst/>
            <a:rect r="r" b="b" t="t" l="l"/>
            <a:pathLst>
              <a:path h="2745930" w="2745930">
                <a:moveTo>
                  <a:pt x="0" y="0"/>
                </a:moveTo>
                <a:lnTo>
                  <a:pt x="2745930" y="0"/>
                </a:lnTo>
                <a:lnTo>
                  <a:pt x="2745930" y="2745930"/>
                </a:lnTo>
                <a:lnTo>
                  <a:pt x="0" y="27459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DAGHQT2HbMI</dc:identifier>
  <dcterms:modified xsi:type="dcterms:W3CDTF">2011-08-01T06:04:30Z</dcterms:modified>
  <cp:revision>1</cp:revision>
  <dc:title>Black Orange Modern Logistic Presentation</dc:title>
</cp:coreProperties>
</file>